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306493ef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306493ef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rgbClr val="595959"/>
              </a:buClr>
              <a:buSzPts val="1400"/>
              <a:buChar char="-"/>
            </a:pPr>
            <a:r>
              <a:rPr lang="en" sz="1400">
                <a:solidFill>
                  <a:srgbClr val="595959"/>
                </a:solidFill>
              </a:rPr>
              <a:t>They simulate the data so that they can create perfect conditions for a model with very little variation. In any dataset there is a whole plethora of reasons for why you might see variation.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They took 268 users from each group and random.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The simulated process generated phenotypes by splitting the simulated genomes into cases and controls. The controls were null, meaning there was no association between any variant and the disease. </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PCA is meant to reduce the dimensionality of the data, so that the simulated data most closely resembles the actual data. The idea is that if we know how to identify a false positive with our simulated data, then we can use those exact same methodologies applied to the thing to get the best thing</a:t>
            </a:r>
            <a:endParaRPr sz="1400">
              <a:solidFill>
                <a:srgbClr val="595959"/>
              </a:solidFill>
            </a:endParaRPr>
          </a:p>
          <a:p>
            <a:pPr indent="-361950" lvl="1" marL="914400" rtl="0" algn="l">
              <a:lnSpc>
                <a:spcPct val="115000"/>
              </a:lnSpc>
              <a:spcBef>
                <a:spcPts val="0"/>
              </a:spcBef>
              <a:spcAft>
                <a:spcPts val="0"/>
              </a:spcAft>
              <a:buClr>
                <a:srgbClr val="595959"/>
              </a:buClr>
              <a:buSzPts val="2100"/>
              <a:buChar char="-"/>
            </a:pPr>
            <a:r>
              <a:t/>
            </a:r>
            <a:endParaRPr sz="2100">
              <a:solidFill>
                <a:srgbClr val="595959"/>
              </a:solidFill>
            </a:endParaRPr>
          </a:p>
          <a:p>
            <a:pPr indent="-336550" lvl="2" marL="1371600" rtl="0" algn="l">
              <a:lnSpc>
                <a:spcPct val="115000"/>
              </a:lnSpc>
              <a:spcBef>
                <a:spcPts val="0"/>
              </a:spcBef>
              <a:spcAft>
                <a:spcPts val="0"/>
              </a:spcAft>
              <a:buClr>
                <a:srgbClr val="595959"/>
              </a:buClr>
              <a:buSzPts val="1700"/>
              <a:buChar char="-"/>
            </a:pPr>
            <a:r>
              <a:rPr lang="en" sz="1700">
                <a:solidFill>
                  <a:srgbClr val="595959"/>
                </a:solidFill>
              </a:rPr>
              <a:t>They believe that different groups have different p-value thresholds. </a:t>
            </a:r>
            <a:endParaRPr sz="1700">
              <a:solidFill>
                <a:srgbClr val="595959"/>
              </a:solidFill>
            </a:endParaRPr>
          </a:p>
          <a:p>
            <a:pPr indent="-317500" lvl="0" marL="457200" rtl="0" algn="l">
              <a:lnSpc>
                <a:spcPct val="115000"/>
              </a:lnSpc>
              <a:spcBef>
                <a:spcPts val="0"/>
              </a:spcBef>
              <a:spcAft>
                <a:spcPts val="0"/>
              </a:spcAft>
              <a:buClr>
                <a:srgbClr val="595959"/>
              </a:buClr>
              <a:buSzPts val="1400"/>
              <a:buChar char="-"/>
            </a:pPr>
            <a:r>
              <a:rPr lang="en" sz="1400">
                <a:solidFill>
                  <a:srgbClr val="595959"/>
                </a:solidFill>
              </a:rPr>
              <a:t>PCA creates a space where each real sample was positioned based on its genetic makeup. </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en" sz="1400">
                <a:solidFill>
                  <a:srgbClr val="595959"/>
                </a:solidFill>
              </a:rPr>
              <a:t>They take the simulated genotypes and put them in the same PCA space as the real samples</a:t>
            </a:r>
            <a:endParaRPr sz="1400">
              <a:solidFill>
                <a:srgbClr val="59595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06493ef0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306493ef0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type I error, also known as a false positive, occurs when a researcher rejects the null hypothesis when it is actually true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06493ef0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306493ef0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3398410b5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3398410b5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4 shows the genome-wide significance thresholds across five global populations in various simulated rare variant association study settings. The figure shows how the significance threshold changes based on sample size and ancestry.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3380"/>
              <a:t>Resetting the bar: Statistical significance in whole-genome</a:t>
            </a:r>
            <a:endParaRPr sz="3380"/>
          </a:p>
          <a:p>
            <a:pPr indent="0" lvl="0" marL="0" rtl="0" algn="ctr">
              <a:spcBef>
                <a:spcPts val="0"/>
              </a:spcBef>
              <a:spcAft>
                <a:spcPts val="0"/>
              </a:spcAft>
              <a:buSzPts val="990"/>
              <a:buNone/>
            </a:pPr>
            <a:r>
              <a:rPr lang="en" sz="3380"/>
              <a:t>sequencing-based association studies of global populations</a:t>
            </a:r>
            <a:endParaRPr sz="338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Sara L. Pulit, Sera A. J. de With Paul I. W. de Bakker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712500" y="645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a:t>
            </a:r>
            <a:endParaRPr/>
          </a:p>
        </p:txBody>
      </p:sp>
      <p:sp>
        <p:nvSpPr>
          <p:cNvPr id="61" name="Google Shape;61;p14"/>
          <p:cNvSpPr txBox="1"/>
          <p:nvPr>
            <p:ph idx="1" type="body"/>
          </p:nvPr>
        </p:nvSpPr>
        <p:spPr>
          <a:xfrm>
            <a:off x="3786000" y="788000"/>
            <a:ext cx="5046300" cy="3416400"/>
          </a:xfrm>
          <a:prstGeom prst="rect">
            <a:avLst/>
          </a:prstGeom>
        </p:spPr>
        <p:txBody>
          <a:bodyPr anchorCtr="0" anchor="t" bIns="91425" lIns="91425" spcFirstLastPara="1" rIns="91425" wrap="square" tIns="91425">
            <a:normAutofit fontScale="92500" lnSpcReduction="20000"/>
          </a:bodyPr>
          <a:lstStyle/>
          <a:p>
            <a:pPr indent="-351948" lvl="0" marL="457200" rtl="0" algn="l">
              <a:spcBef>
                <a:spcPts val="0"/>
              </a:spcBef>
              <a:spcAft>
                <a:spcPts val="0"/>
              </a:spcAft>
              <a:buSzPct val="100000"/>
              <a:buChar char="-"/>
            </a:pPr>
            <a:r>
              <a:rPr lang="en" sz="2100"/>
              <a:t>Data Sources</a:t>
            </a:r>
            <a:endParaRPr sz="2100"/>
          </a:p>
          <a:p>
            <a:pPr indent="-351948" lvl="1" marL="914400" rtl="0" algn="l">
              <a:spcBef>
                <a:spcPts val="0"/>
              </a:spcBef>
              <a:spcAft>
                <a:spcPts val="0"/>
              </a:spcAft>
              <a:buSzPct val="100000"/>
              <a:buChar char="-"/>
            </a:pPr>
            <a:r>
              <a:rPr lang="en" sz="2100"/>
              <a:t>Genome of the Netherlands Project</a:t>
            </a:r>
            <a:endParaRPr sz="2100"/>
          </a:p>
          <a:p>
            <a:pPr indent="-351948" lvl="1" marL="914400" rtl="0" algn="l">
              <a:spcBef>
                <a:spcPts val="0"/>
              </a:spcBef>
              <a:spcAft>
                <a:spcPts val="0"/>
              </a:spcAft>
              <a:buSzPct val="100000"/>
              <a:buChar char="-"/>
            </a:pPr>
            <a:r>
              <a:rPr lang="en" sz="2100"/>
              <a:t>1000 Genomes Project</a:t>
            </a:r>
            <a:endParaRPr sz="2100"/>
          </a:p>
          <a:p>
            <a:pPr indent="-351948" lvl="0" marL="457200" rtl="0" algn="l">
              <a:spcBef>
                <a:spcPts val="0"/>
              </a:spcBef>
              <a:spcAft>
                <a:spcPts val="0"/>
              </a:spcAft>
              <a:buSzPct val="100000"/>
              <a:buChar char="-"/>
            </a:pPr>
            <a:r>
              <a:rPr lang="en" sz="2100"/>
              <a:t>HAPGEN Simulation</a:t>
            </a:r>
            <a:endParaRPr sz="2100"/>
          </a:p>
          <a:p>
            <a:pPr indent="-351948" lvl="1" marL="914400" rtl="0" algn="l">
              <a:spcBef>
                <a:spcPts val="0"/>
              </a:spcBef>
              <a:spcAft>
                <a:spcPts val="0"/>
              </a:spcAft>
              <a:buSzPct val="100000"/>
              <a:buChar char="-"/>
            </a:pPr>
            <a:r>
              <a:rPr lang="en" sz="2100"/>
              <a:t>Creates new genetic data by scrambling real data </a:t>
            </a:r>
            <a:endParaRPr sz="2100"/>
          </a:p>
          <a:p>
            <a:pPr indent="-351948" lvl="1" marL="914400" rtl="0" algn="l">
              <a:spcBef>
                <a:spcPts val="0"/>
              </a:spcBef>
              <a:spcAft>
                <a:spcPts val="0"/>
              </a:spcAft>
              <a:buSzPct val="100000"/>
              <a:buChar char="-"/>
            </a:pPr>
            <a:r>
              <a:rPr lang="en" sz="2100"/>
              <a:t>‘Cases’ to find ‘true association’ </a:t>
            </a:r>
            <a:endParaRPr sz="2100"/>
          </a:p>
          <a:p>
            <a:pPr indent="-351948" lvl="1" marL="914400" rtl="0" algn="l">
              <a:spcBef>
                <a:spcPts val="0"/>
              </a:spcBef>
              <a:spcAft>
                <a:spcPts val="0"/>
              </a:spcAft>
              <a:buSzPct val="100000"/>
              <a:buChar char="-"/>
            </a:pPr>
            <a:r>
              <a:rPr lang="en" sz="2100"/>
              <a:t>Controls as ‘null simulation’</a:t>
            </a:r>
            <a:endParaRPr sz="2100"/>
          </a:p>
          <a:p>
            <a:pPr indent="-351948" lvl="0" marL="457200" rtl="0" algn="l">
              <a:spcBef>
                <a:spcPts val="0"/>
              </a:spcBef>
              <a:spcAft>
                <a:spcPts val="0"/>
              </a:spcAft>
              <a:buSzPct val="100000"/>
              <a:buChar char="-"/>
            </a:pPr>
            <a:r>
              <a:rPr lang="en" sz="2100"/>
              <a:t>PCA Analysis</a:t>
            </a:r>
            <a:endParaRPr sz="2100"/>
          </a:p>
          <a:p>
            <a:pPr indent="-351948" lvl="1" marL="914400" rtl="0" algn="l">
              <a:spcBef>
                <a:spcPts val="0"/>
              </a:spcBef>
              <a:spcAft>
                <a:spcPts val="0"/>
              </a:spcAft>
              <a:buSzPct val="100000"/>
              <a:buChar char="-"/>
            </a:pPr>
            <a:r>
              <a:rPr lang="en" sz="2100"/>
              <a:t>Reduce the dimensionality of the data</a:t>
            </a:r>
            <a:endParaRPr sz="2100"/>
          </a:p>
        </p:txBody>
      </p:sp>
      <p:pic>
        <p:nvPicPr>
          <p:cNvPr id="62" name="Google Shape;62;p14"/>
          <p:cNvPicPr preferRelativeResize="0"/>
          <p:nvPr/>
        </p:nvPicPr>
        <p:blipFill>
          <a:blip r:embed="rId3">
            <a:alphaModFix/>
          </a:blip>
          <a:stretch>
            <a:fillRect/>
          </a:stretch>
        </p:blipFill>
        <p:spPr>
          <a:xfrm>
            <a:off x="133576" y="1647700"/>
            <a:ext cx="3652425" cy="2556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0" l="0" r="0" t="14581"/>
          <a:stretch/>
        </p:blipFill>
        <p:spPr>
          <a:xfrm>
            <a:off x="265825" y="1489200"/>
            <a:ext cx="4149176" cy="2610825"/>
          </a:xfrm>
          <a:prstGeom prst="rect">
            <a:avLst/>
          </a:prstGeom>
          <a:noFill/>
          <a:ln>
            <a:noFill/>
          </a:ln>
        </p:spPr>
      </p:pic>
      <p:sp>
        <p:nvSpPr>
          <p:cNvPr id="68" name="Google Shape;68;p15"/>
          <p:cNvSpPr txBox="1"/>
          <p:nvPr/>
        </p:nvSpPr>
        <p:spPr>
          <a:xfrm>
            <a:off x="2166336" y="4386250"/>
            <a:ext cx="40368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2"/>
                </a:solidFill>
              </a:rPr>
              <a:t>Source: U.S. National Library of Medicine </a:t>
            </a:r>
            <a:endParaRPr sz="1500">
              <a:solidFill>
                <a:schemeClr val="dk2"/>
              </a:solidFill>
            </a:endParaRPr>
          </a:p>
        </p:txBody>
      </p:sp>
      <p:sp>
        <p:nvSpPr>
          <p:cNvPr id="69" name="Google Shape;69;p15"/>
          <p:cNvSpPr txBox="1"/>
          <p:nvPr/>
        </p:nvSpPr>
        <p:spPr>
          <a:xfrm>
            <a:off x="492575" y="543275"/>
            <a:ext cx="3241800" cy="6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highlight>
                  <a:schemeClr val="lt1"/>
                </a:highlight>
              </a:rPr>
              <a:t>Insertion = </a:t>
            </a:r>
            <a:r>
              <a:rPr lang="en" sz="2400">
                <a:solidFill>
                  <a:schemeClr val="dk1"/>
                </a:solidFill>
                <a:highlight>
                  <a:schemeClr val="lt1"/>
                </a:highlight>
              </a:rPr>
              <a:t>Adding </a:t>
            </a:r>
            <a:endParaRPr sz="2400">
              <a:solidFill>
                <a:schemeClr val="dk1"/>
              </a:solidFill>
              <a:highlight>
                <a:schemeClr val="lt1"/>
              </a:highlight>
            </a:endParaRPr>
          </a:p>
        </p:txBody>
      </p:sp>
      <p:sp>
        <p:nvSpPr>
          <p:cNvPr id="70" name="Google Shape;70;p15"/>
          <p:cNvSpPr txBox="1"/>
          <p:nvPr/>
        </p:nvSpPr>
        <p:spPr>
          <a:xfrm>
            <a:off x="4902950" y="543275"/>
            <a:ext cx="3241800" cy="65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highlight>
                  <a:schemeClr val="lt1"/>
                </a:highlight>
              </a:rPr>
              <a:t>Deletion = Removing </a:t>
            </a:r>
            <a:endParaRPr sz="2400">
              <a:solidFill>
                <a:schemeClr val="dk1"/>
              </a:solidFill>
              <a:highlight>
                <a:schemeClr val="lt1"/>
              </a:highlight>
            </a:endParaRPr>
          </a:p>
        </p:txBody>
      </p:sp>
      <p:pic>
        <p:nvPicPr>
          <p:cNvPr id="71" name="Google Shape;71;p15"/>
          <p:cNvPicPr preferRelativeResize="0"/>
          <p:nvPr/>
        </p:nvPicPr>
        <p:blipFill rotWithShape="1">
          <a:blip r:embed="rId4">
            <a:alphaModFix/>
          </a:blip>
          <a:srcRect b="0" l="0" r="0" t="14244"/>
          <a:stretch/>
        </p:blipFill>
        <p:spPr>
          <a:xfrm>
            <a:off x="4572000" y="1484050"/>
            <a:ext cx="4149176" cy="26211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931375" y="243525"/>
            <a:ext cx="6858000" cy="476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928950" y="0"/>
            <a:ext cx="6394621"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